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notesMasterIdLst>
    <p:notesMasterId r:id="rId30"/>
  </p:notesMasterIdLst>
  <p:sldIdLst>
    <p:sldId id="256" r:id="rId2"/>
    <p:sldId id="274" r:id="rId3"/>
    <p:sldId id="264" r:id="rId4"/>
    <p:sldId id="275" r:id="rId5"/>
    <p:sldId id="257" r:id="rId6"/>
    <p:sldId id="265" r:id="rId7"/>
    <p:sldId id="260" r:id="rId8"/>
    <p:sldId id="261" r:id="rId9"/>
    <p:sldId id="258" r:id="rId10"/>
    <p:sldId id="273" r:id="rId11"/>
    <p:sldId id="266" r:id="rId12"/>
    <p:sldId id="277" r:id="rId13"/>
    <p:sldId id="278" r:id="rId14"/>
    <p:sldId id="279" r:id="rId15"/>
    <p:sldId id="267" r:id="rId16"/>
    <p:sldId id="268" r:id="rId17"/>
    <p:sldId id="280" r:id="rId18"/>
    <p:sldId id="281" r:id="rId19"/>
    <p:sldId id="282" r:id="rId20"/>
    <p:sldId id="283" r:id="rId21"/>
    <p:sldId id="270" r:id="rId22"/>
    <p:sldId id="271" r:id="rId23"/>
    <p:sldId id="269" r:id="rId24"/>
    <p:sldId id="259" r:id="rId25"/>
    <p:sldId id="263" r:id="rId26"/>
    <p:sldId id="284" r:id="rId27"/>
    <p:sldId id="276" r:id="rId28"/>
    <p:sldId id="272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8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A5329-48B8-47D6-811B-44FD51C3ABF2}" type="datetimeFigureOut">
              <a:rPr lang="en-CA" smtClean="0"/>
              <a:t>20/04/2014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76776-EF01-4439-9D02-45265C523E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6434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iyubook.com/2011/07/now-available-for-free-download-the-edupunks-guide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dmlcentral.net/blog/howard-rheingold/shelly-terrell-global-netweaver-curator-pln-builder" TargetMode="External"/><Relationship Id="rId4" Type="http://schemas.openxmlformats.org/officeDocument/2006/relationships/hyperlink" Target="http://dmlcentral.net/blog/howard-rheingold/toward-peeragogy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6A2DE-5163-45B6-B72C-CCB0301DF4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67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Howard Rheingold searches for the new in Anya </a:t>
            </a:r>
            <a:r>
              <a:rPr lang="en-US" dirty="0" err="1" smtClean="0"/>
              <a:t>Kamenetz's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Edupunk's Guide</a:t>
            </a:r>
            <a:r>
              <a:rPr lang="en-US" dirty="0" smtClean="0"/>
              <a:t>, suggesting that what has been added is the idea of the personal learning plan to the personal learning network. "Making a public commitment to something is going to increase your accountability," says </a:t>
            </a:r>
            <a:r>
              <a:rPr lang="en-US" dirty="0" err="1" smtClean="0"/>
              <a:t>Kamenetz</a:t>
            </a:r>
            <a:r>
              <a:rPr lang="en-US" dirty="0" smtClean="0"/>
              <a:t>. Rheingold writes, "Her work serves as a bridge between blended learning and </a:t>
            </a:r>
            <a:r>
              <a:rPr lang="en-US" dirty="0" smtClean="0">
                <a:hlinkClick r:id="rId4"/>
              </a:rPr>
              <a:t>peeragogy</a:t>
            </a:r>
            <a:r>
              <a:rPr lang="en-US" dirty="0" smtClean="0"/>
              <a:t>. I previously wrote about </a:t>
            </a:r>
            <a:r>
              <a:rPr lang="en-US" dirty="0" smtClean="0">
                <a:hlinkClick r:id="rId5"/>
              </a:rPr>
              <a:t>Shelly Terrell</a:t>
            </a:r>
            <a:r>
              <a:rPr lang="en-US" dirty="0" smtClean="0"/>
              <a:t> and personal learning networks" and asks here what it takes for a group to self-organize. </a:t>
            </a:r>
            <a:r>
              <a:rPr lang="en-US" dirty="0" err="1" smtClean="0"/>
              <a:t>Kamanetz</a:t>
            </a:r>
            <a:r>
              <a:rPr lang="en-US" dirty="0" smtClean="0"/>
              <a:t> responds that there needs to be a common understanding of the goal - of course, this would be the </a:t>
            </a:r>
            <a:r>
              <a:rPr lang="en-US" i="1" dirty="0" smtClean="0"/>
              <a:t>outcome</a:t>
            </a:r>
            <a:r>
              <a:rPr lang="en-US" dirty="0" smtClean="0"/>
              <a:t> of self-organization, not what makes it possible.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9076F-C1BF-804E-A802-86AF8A32B4F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83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6A2DE-5163-45B6-B72C-CCB0301DF40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40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78ABE3C1-DBE1-495D-B57B-2849774B866A}" type="datetimeFigureOut">
              <a:rPr lang="en-US" smtClean="0"/>
              <a:t>4/20/2014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930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4/20/2014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652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4EB90BD-B6CE-46B7-997F-7313B992CCDC}" type="datetimeFigureOut">
              <a:rPr lang="en-US" smtClean="0"/>
              <a:t>4/20/2014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323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DB9D11F-B188-461D-B23F-39381795C052}" type="datetimeFigureOut">
              <a:rPr lang="en-US" smtClean="0"/>
              <a:t>4/20/2014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2058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2E6D8D9-55A2-4063-B0F3-121F44549695}" type="datetimeFigureOut">
              <a:rPr lang="en-US" smtClean="0"/>
              <a:t>4/20/2014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123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4/20/2014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528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4/20/2014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05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4/20/2014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817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178E61D-D431-422C-9764-11DAFE33AB63}" type="datetimeFigureOut">
              <a:rPr lang="en-US" smtClean="0"/>
              <a:t>4/20/2014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513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4/20/2014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873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0578ACC-22D6-47C1-A373-4FD133E34F3C}" type="datetimeFigureOut">
              <a:rPr lang="en-US" smtClean="0"/>
              <a:t>4/20/2014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630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4/20/2014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94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4/20/2014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207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4/20/2014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573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4/20/2014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050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4/20/2014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684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4/20/2014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571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4/20/2014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51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x28newblog.blog.uni-heidelberg.de/2008/09/06/cck08-first-impressions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intintin.colorado.edu/~vancecd/phil1000/Nagel.pdf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jpeg"/><Relationship Id="rId18" Type="http://schemas.openxmlformats.org/officeDocument/2006/relationships/image" Target="../media/image33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ownes.ca/post/58150" TargetMode="External"/><Relationship Id="rId4" Type="http://schemas.openxmlformats.org/officeDocument/2006/relationships/hyperlink" Target="http://dmlcentral.net/blog/howard-rheingold/diy-u-interview-anya-kamenetz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halfanhour.blogspot.com.es/2013/12/learning-and-performance-support-systems.html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rc-cnrc.gc.ca/eng/solutions/collaborative/lpss.html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ownes.ca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bl55.wordpress.com/2011/03/08/cck11-man-this-mooc-is-something-else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apps.cc.umanitoba.ca/moodle/course/view.php?id=20" TargetMode="External"/><Relationship Id="rId5" Type="http://schemas.openxmlformats.org/officeDocument/2006/relationships/hyperlink" Target="http://connect.downes.ca/cgi-bin/archive.cgi?page=thedaily.htm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://connect.downes.ca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hange.mooc.ca/" TargetMode="External"/><Relationship Id="rId5" Type="http://schemas.openxmlformats.org/officeDocument/2006/relationships/hyperlink" Target="http://edfuture.net/" TargetMode="Externa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el2014.mooc.ca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The MOOC of One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Stephen Downes</a:t>
            </a:r>
          </a:p>
          <a:p>
            <a:r>
              <a:rPr lang="en-CA" dirty="0" smtClean="0"/>
              <a:t>INTED, Valencia, March 10, 2014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5775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874" y="764373"/>
            <a:ext cx="7454766" cy="1293028"/>
          </a:xfrm>
        </p:spPr>
        <p:txBody>
          <a:bodyPr/>
          <a:lstStyle/>
          <a:p>
            <a:r>
              <a:rPr lang="en-CA" dirty="0" smtClean="0"/>
              <a:t>Complaints, Complaints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6946" y="2194560"/>
            <a:ext cx="5902693" cy="4069080"/>
          </a:xfrm>
        </p:spPr>
        <p:txBody>
          <a:bodyPr/>
          <a:lstStyle/>
          <a:p>
            <a:r>
              <a:rPr lang="en-CA" dirty="0" smtClean="0"/>
              <a:t>Reading this course is like reading a dictionary</a:t>
            </a:r>
          </a:p>
          <a:p>
            <a:r>
              <a:rPr lang="en-CA" dirty="0" smtClean="0"/>
              <a:t>I can’t find specific content on something</a:t>
            </a:r>
          </a:p>
          <a:p>
            <a:r>
              <a:rPr lang="en-CA" dirty="0" smtClean="0"/>
              <a:t>Where does it tell me what to do?</a:t>
            </a:r>
          </a:p>
          <a:p>
            <a:r>
              <a:rPr lang="en-CA" dirty="0" smtClean="0"/>
              <a:t>There’s too much content to read</a:t>
            </a:r>
          </a:p>
          <a:p>
            <a:r>
              <a:rPr lang="en-CA" dirty="0" smtClean="0"/>
              <a:t>How do I know who to trust?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863" y="2198480"/>
            <a:ext cx="1675033" cy="406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1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Connectivist </a:t>
            </a:r>
            <a:r>
              <a:rPr lang="fr-CA" dirty="0" err="1" smtClean="0"/>
              <a:t>MOOCs</a:t>
            </a:r>
            <a:endParaRPr lang="en-US" dirty="0"/>
          </a:p>
        </p:txBody>
      </p:sp>
      <p:pic>
        <p:nvPicPr>
          <p:cNvPr id="3074" name="Picture 2" descr="http://www.rzuser.uni-heidelberg.de/~x28/en/172/ccken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8958"/>
            <a:ext cx="6387927" cy="418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83768" y="6309320"/>
            <a:ext cx="6246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http://x28newblog.blog.uni-heidelberg.de/2008/09/06/cck08-first-impressions</a:t>
            </a:r>
            <a:r>
              <a:rPr lang="en-US" sz="1400" dirty="0" smtClean="0">
                <a:hlinkClick r:id="rId3"/>
              </a:rPr>
              <a:t>/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5740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about process?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454" y="4307305"/>
            <a:ext cx="8345103" cy="2317282"/>
          </a:xfrm>
        </p:spPr>
        <p:txBody>
          <a:bodyPr>
            <a:normAutofit/>
          </a:bodyPr>
          <a:lstStyle/>
          <a:p>
            <a:r>
              <a:rPr lang="en-CA" sz="2400" dirty="0" smtClean="0"/>
              <a:t>Operational – ‘one’ defined by reference to a series of steps or operations</a:t>
            </a:r>
          </a:p>
          <a:p>
            <a:r>
              <a:rPr lang="en-CA" sz="2400" dirty="0" smtClean="0"/>
              <a:t>Functional – ‘one’ defined by similarity of method, purpose or function</a:t>
            </a:r>
          </a:p>
          <a:p>
            <a:r>
              <a:rPr lang="en-CA" sz="2400" dirty="0" smtClean="0"/>
              <a:t>Teleological – ‘one’ defined by goal or objective</a:t>
            </a:r>
            <a:endParaRPr lang="en-CA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54" y="1774358"/>
            <a:ext cx="7637295" cy="242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2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Having a ‘feel’ for it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790" y="2194560"/>
            <a:ext cx="8453388" cy="4069080"/>
          </a:xfrm>
        </p:spPr>
        <p:txBody>
          <a:bodyPr/>
          <a:lstStyle/>
          <a:p>
            <a:r>
              <a:rPr lang="en-CA" dirty="0" smtClean="0"/>
              <a:t>But if you lose your place, how do you find your way back?</a:t>
            </a:r>
          </a:p>
          <a:p>
            <a:r>
              <a:rPr lang="en-CA" dirty="0" smtClean="0"/>
              <a:t>A basis in process is empty, soulless and mechanical</a:t>
            </a:r>
            <a:endParaRPr lang="en-CA" dirty="0"/>
          </a:p>
        </p:txBody>
      </p:sp>
      <p:pic>
        <p:nvPicPr>
          <p:cNvPr id="2050" name="Picture 2" descr="https://encrypted-tbn0.gstatic.com/images?q=tbn:ANd9GcQYuav5FXXhPNb_O-2Bpl0rfQjaDBUqZl867IJ47-6yMdCbb36U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690" y="3154027"/>
            <a:ext cx="455295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5958" y="5751095"/>
            <a:ext cx="7146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Thomas Nagel:</a:t>
            </a:r>
          </a:p>
          <a:p>
            <a:r>
              <a:rPr lang="en-CA" dirty="0" smtClean="0"/>
              <a:t>What is like to be a bat?</a:t>
            </a:r>
          </a:p>
          <a:p>
            <a:r>
              <a:rPr lang="en-CA" dirty="0">
                <a:hlinkClick r:id="rId3"/>
              </a:rPr>
              <a:t>http://rintintin.colorado.edu/~</a:t>
            </a:r>
            <a:r>
              <a:rPr lang="en-CA" dirty="0" smtClean="0">
                <a:hlinkClick r:id="rId3"/>
              </a:rPr>
              <a:t>vancecd/phil1000/Nagel.pdf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1690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011" y="764373"/>
            <a:ext cx="8164629" cy="1293028"/>
          </a:xfrm>
        </p:spPr>
        <p:txBody>
          <a:bodyPr/>
          <a:lstStyle/>
          <a:p>
            <a:r>
              <a:rPr lang="en-CA" dirty="0" smtClean="0"/>
              <a:t>Creating the experience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Discovery learning, experiential learning</a:t>
            </a:r>
          </a:p>
          <a:p>
            <a:r>
              <a:rPr lang="en-CA" sz="2400" dirty="0" smtClean="0"/>
              <a:t>Constructionism, ‘making’</a:t>
            </a:r>
          </a:p>
          <a:p>
            <a:pPr marL="0" indent="0">
              <a:buNone/>
            </a:pPr>
            <a:r>
              <a:rPr lang="en-CA" sz="2400" dirty="0" smtClean="0"/>
              <a:t>The idea is to create ‘one’ by creating the conditions that lead to being ‘one’</a:t>
            </a:r>
            <a:endParaRPr lang="en-CA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94360" y="6077633"/>
            <a:ext cx="8410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/>
              <a:t>Kirschner</a:t>
            </a:r>
            <a:r>
              <a:rPr lang="en-CA" dirty="0" smtClean="0"/>
              <a:t>, </a:t>
            </a:r>
            <a:r>
              <a:rPr lang="en-CA" dirty="0" err="1" smtClean="0"/>
              <a:t>Sweller</a:t>
            </a:r>
            <a:r>
              <a:rPr lang="en-CA" dirty="0" smtClean="0"/>
              <a:t>, Clark – Object that discovering some fact or principle is less efficient than being told what it is. Dismiss experience as irrelevant.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32" y="3896601"/>
            <a:ext cx="641032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2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Underlying MOOC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3218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miley Face 3"/>
          <p:cNvSpPr/>
          <p:nvPr/>
        </p:nvSpPr>
        <p:spPr>
          <a:xfrm>
            <a:off x="742072" y="3259121"/>
            <a:ext cx="914400" cy="914400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/>
          <p:cNvSpPr/>
          <p:nvPr/>
        </p:nvSpPr>
        <p:spPr>
          <a:xfrm>
            <a:off x="6934200" y="3198223"/>
            <a:ext cx="914400" cy="914400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38600" y="2362200"/>
            <a:ext cx="609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Site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752600" y="2664823"/>
            <a:ext cx="2133600" cy="6879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872446" y="2588623"/>
            <a:ext cx="19050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1828800" y="3716321"/>
            <a:ext cx="4800600" cy="361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miley Face 12"/>
          <p:cNvSpPr/>
          <p:nvPr/>
        </p:nvSpPr>
        <p:spPr>
          <a:xfrm>
            <a:off x="3581400" y="4953000"/>
            <a:ext cx="914400" cy="914400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752600" y="4092298"/>
            <a:ext cx="1676400" cy="10131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33400" y="2145268"/>
            <a:ext cx="274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1. First student creates resource and sends info to course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377373" y="2334679"/>
            <a:ext cx="28522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2. Second student sees resource info in newsletter and RSS feed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045194" y="3250191"/>
            <a:ext cx="22175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3. Second student accesses the resource directly  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872446" y="5029200"/>
            <a:ext cx="304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4. Second student finds link to third student’s resource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48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Provider Perspective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57600" y="3657600"/>
            <a:ext cx="609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Site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2133600"/>
            <a:ext cx="583474" cy="58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865" y="2869339"/>
            <a:ext cx="408312" cy="439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746" y="2904528"/>
            <a:ext cx="4826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538" y="2214124"/>
            <a:ext cx="532965" cy="522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34" y="5413399"/>
            <a:ext cx="393700" cy="480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346" y="4816199"/>
            <a:ext cx="4476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37" y="4781518"/>
            <a:ext cx="4286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24" y="5358004"/>
            <a:ext cx="47625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Smiley Face 12"/>
          <p:cNvSpPr/>
          <p:nvPr/>
        </p:nvSpPr>
        <p:spPr>
          <a:xfrm>
            <a:off x="6019800" y="2115796"/>
            <a:ext cx="513472" cy="515921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iley Face 13"/>
          <p:cNvSpPr/>
          <p:nvPr/>
        </p:nvSpPr>
        <p:spPr>
          <a:xfrm>
            <a:off x="6858000" y="2145042"/>
            <a:ext cx="513472" cy="515921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iley Face 14"/>
          <p:cNvSpPr/>
          <p:nvPr/>
        </p:nvSpPr>
        <p:spPr>
          <a:xfrm>
            <a:off x="6328853" y="2971800"/>
            <a:ext cx="513472" cy="515921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/>
          <p:cNvSpPr/>
          <p:nvPr/>
        </p:nvSpPr>
        <p:spPr>
          <a:xfrm>
            <a:off x="7239000" y="2869339"/>
            <a:ext cx="513472" cy="515921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438400" y="4114800"/>
            <a:ext cx="11430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514600" y="2971800"/>
            <a:ext cx="990600" cy="5159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419600" y="2869339"/>
            <a:ext cx="1600200" cy="7120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481" y="4391191"/>
            <a:ext cx="485775" cy="514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https://encrypted-tbn2.google.com/images?q=tbn:ANd9GcTua-Kkq1RAYUSwbbL7C47_MEy3jQ-gxmSkWd70OZRLvx2Tcx3E8w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557273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encrypted-tbn1.google.com/images?q=tbn:ANd9GcQPlT7jx69pZpJtGXhNAF2MB6YnNQXUmQC8KBAsOKbMdsw8uaDrVw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313" y="5089009"/>
            <a:ext cx="502586" cy="50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>
            <a:off x="7239000" y="3810000"/>
            <a:ext cx="132472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943600" y="4953000"/>
            <a:ext cx="762000" cy="2067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4191000" y="4343400"/>
            <a:ext cx="533400" cy="8163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0" name="Picture 12" descr="https://encrypted-tbn0.google.com/images?q=tbn:ANd9GcQ93z2g8LHIIid5yDD_Ppq-xh114y5t_dWCy79CTOlrrxEBgJMTr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251375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encrypted-tbn3.google.com/images?q=tbn:ANd9GcQkPH6J4Wkvt_ZajEE7J7CDLPlYtvlL1chaTp6R0Wq0AaMwOZD_2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40857" flipV="1">
            <a:off x="2710896" y="3240060"/>
            <a:ext cx="241934" cy="16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2797456" y="2223008"/>
            <a:ext cx="9231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Student</a:t>
            </a:r>
          </a:p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555609" y="5098129"/>
            <a:ext cx="908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Course</a:t>
            </a:r>
          </a:p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508980" y="1930510"/>
            <a:ext cx="12126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Subscribed</a:t>
            </a:r>
          </a:p>
          <a:p>
            <a:r>
              <a:rPr lang="en-US" dirty="0" smtClean="0"/>
              <a:t>students</a:t>
            </a:r>
            <a:endParaRPr lang="en-US" dirty="0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294" y="3038851"/>
            <a:ext cx="381000" cy="176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7526397" y="5577079"/>
            <a:ext cx="1284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Live online events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583611" y="5900244"/>
            <a:ext cx="1740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Event recordings</a:t>
            </a:r>
            <a:endParaRPr lang="en-US" dirty="0"/>
          </a:p>
        </p:txBody>
      </p:sp>
      <p:pic>
        <p:nvPicPr>
          <p:cNvPr id="2065" name="Picture 17" descr="https://encrypted-tbn0.google.com/images?q=tbn:ANd9GcRZ1QhYm2YJoioMLdE8LPeZSsD9vD-cKtSlYVbmvNd46YoizwTx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185" y="4381394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294" y="3315591"/>
            <a:ext cx="257175" cy="185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17" descr="https://encrypted-tbn0.google.com/images?q=tbn:ANd9GcRZ1QhYm2YJoioMLdE8LPeZSsD9vD-cKtSlYVbmvNd46YoizwTx"/>
          <p:cNvPicPr>
            <a:picLocks noGrp="1" noChangeAspect="1" noChangeArrowheads="1"/>
          </p:cNvPicPr>
          <p:nvPr>
            <p:ph idx="1"/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70" y="4523585"/>
            <a:ext cx="249230" cy="24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5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764373"/>
            <a:ext cx="7955280" cy="1293028"/>
          </a:xfrm>
        </p:spPr>
        <p:txBody>
          <a:bodyPr/>
          <a:lstStyle/>
          <a:p>
            <a:r>
              <a:rPr lang="en-CA" dirty="0" smtClean="0"/>
              <a:t>The fleetingness of feeling?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2057401"/>
            <a:ext cx="7955280" cy="4206239"/>
          </a:xfrm>
        </p:spPr>
        <p:txBody>
          <a:bodyPr>
            <a:normAutofit/>
          </a:bodyPr>
          <a:lstStyle/>
          <a:p>
            <a:r>
              <a:rPr lang="en-CA" sz="2400" dirty="0" smtClean="0"/>
              <a:t>Where do our memories go when we’re not having them?</a:t>
            </a:r>
          </a:p>
          <a:p>
            <a:r>
              <a:rPr lang="en-CA" sz="2400" dirty="0" smtClean="0"/>
              <a:t>Are we still a doctor when we’re asleep?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98039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r>
              <a:rPr lang="en-CA" dirty="0" smtClean="0"/>
              <a:t>The semiotic approach</a:t>
            </a:r>
            <a:endParaRPr lang="en-CA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02644" y="1997846"/>
            <a:ext cx="7955280" cy="4206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dirty="0" smtClean="0"/>
              <a:t>The Big Answer – we turn the camera outward and look at the world</a:t>
            </a:r>
          </a:p>
          <a:p>
            <a:pPr lvl="1"/>
            <a:r>
              <a:rPr lang="en-CA" sz="2400" dirty="0" smtClean="0"/>
              <a:t>Social constructivism</a:t>
            </a:r>
          </a:p>
          <a:p>
            <a:pPr lvl="1"/>
            <a:r>
              <a:rPr lang="en-CA" sz="2400" dirty="0" smtClean="0"/>
              <a:t>Empiricism and logical positivism</a:t>
            </a:r>
          </a:p>
          <a:p>
            <a:r>
              <a:rPr lang="en-CA" sz="2400" dirty="0" smtClean="0"/>
              <a:t>The Little Answer – we turn the camera inward and look at the world introspectively</a:t>
            </a:r>
          </a:p>
          <a:p>
            <a:pPr lvl="1"/>
            <a:r>
              <a:rPr lang="en-CA" sz="2400" dirty="0" smtClean="0"/>
              <a:t>The primacy of reason</a:t>
            </a:r>
          </a:p>
          <a:p>
            <a:pPr lvl="1"/>
            <a:r>
              <a:rPr lang="en-CA" sz="2400" dirty="0" smtClean="0"/>
              <a:t>The critical (digital, or whatever) literacies approach</a:t>
            </a:r>
            <a:endParaRPr lang="en-CA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94360" y="5727032"/>
            <a:ext cx="7955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These are semiotic approaches, based on the idea of reason and representation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93199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25641" y="764373"/>
            <a:ext cx="9175282" cy="1293028"/>
          </a:xfrm>
        </p:spPr>
        <p:txBody>
          <a:bodyPr/>
          <a:lstStyle/>
          <a:p>
            <a:r>
              <a:rPr lang="en-CA" dirty="0" smtClean="0"/>
              <a:t>Take away the homunculus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956" y="2057401"/>
            <a:ext cx="4699535" cy="4069080"/>
          </a:xfrm>
        </p:spPr>
        <p:txBody>
          <a:bodyPr/>
          <a:lstStyle/>
          <a:p>
            <a:r>
              <a:rPr lang="en-CA" sz="3200" dirty="0" smtClean="0"/>
              <a:t>There is no camera</a:t>
            </a:r>
          </a:p>
          <a:p>
            <a:r>
              <a:rPr lang="en-CA" sz="3200" dirty="0" smtClean="0"/>
              <a:t>There is no little man</a:t>
            </a:r>
          </a:p>
          <a:p>
            <a:r>
              <a:rPr lang="en-CA" sz="3200" dirty="0" smtClean="0"/>
              <a:t>There is nobody to ‘construct’ our representations for us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720" y="2057401"/>
            <a:ext cx="2972251" cy="421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2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it to be ‘one’?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726" y="2194560"/>
            <a:ext cx="4908885" cy="4069080"/>
          </a:xfrm>
        </p:spPr>
        <p:txBody>
          <a:bodyPr>
            <a:noAutofit/>
          </a:bodyPr>
          <a:lstStyle/>
          <a:p>
            <a:r>
              <a:rPr lang="en-CA" sz="2400" dirty="0" smtClean="0"/>
              <a:t>What is it do be one person? </a:t>
            </a:r>
          </a:p>
          <a:p>
            <a:r>
              <a:rPr lang="en-CA" sz="2400" dirty="0" smtClean="0"/>
              <a:t>What is it to be </a:t>
            </a:r>
            <a:r>
              <a:rPr lang="en-CA" sz="2400" dirty="0" err="1" smtClean="0"/>
              <a:t>Valencian</a:t>
            </a:r>
            <a:r>
              <a:rPr lang="en-CA" sz="2400" dirty="0" smtClean="0"/>
              <a:t>?</a:t>
            </a:r>
          </a:p>
          <a:p>
            <a:r>
              <a:rPr lang="en-CA" sz="2400" dirty="0" smtClean="0"/>
              <a:t>What is it to be a doctor?</a:t>
            </a:r>
          </a:p>
          <a:p>
            <a:endParaRPr lang="en-CA" sz="2400" dirty="0"/>
          </a:p>
          <a:p>
            <a:pPr marL="0" indent="0">
              <a:buNone/>
            </a:pPr>
            <a:r>
              <a:rPr lang="en-CA" sz="2400" dirty="0" smtClean="0"/>
              <a:t>We think of education as transforming a person </a:t>
            </a:r>
            <a:r>
              <a:rPr lang="en-CA" sz="2400" i="1" dirty="0" smtClean="0"/>
              <a:t>into</a:t>
            </a:r>
            <a:r>
              <a:rPr lang="en-CA" sz="2400" dirty="0" smtClean="0"/>
              <a:t> something, but what does that mean?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sz="2400" dirty="0" smtClean="0"/>
              <a:t>Do we even know?</a:t>
            </a:r>
            <a:endParaRPr lang="en-CA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747" y="2194560"/>
            <a:ext cx="3052512" cy="456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8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053" y="764373"/>
            <a:ext cx="7767587" cy="1293028"/>
          </a:xfrm>
        </p:spPr>
        <p:txBody>
          <a:bodyPr/>
          <a:lstStyle/>
          <a:p>
            <a:r>
              <a:rPr lang="en-CA" dirty="0" smtClean="0"/>
              <a:t>Self-Organizing networks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052" y="5642810"/>
            <a:ext cx="7767587" cy="6208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3200" dirty="0" smtClean="0"/>
              <a:t>These are at once perceptual systems and reasoning systems</a:t>
            </a:r>
            <a:endParaRPr lang="en-CA" sz="3200" dirty="0"/>
          </a:p>
        </p:txBody>
      </p:sp>
      <p:pic>
        <p:nvPicPr>
          <p:cNvPr id="3074" name="Picture 2" descr="File:Network self-organization st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323" y="1876927"/>
            <a:ext cx="6115050" cy="376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93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0.google.com/images?q=tbn:ANd9GcTBjb--B3FSflNfAvE2kIROt_Vxc4nSA9gFlWM6Dc-oxZjh-Lt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727" y="2331720"/>
            <a:ext cx="5160946" cy="281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Principles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1904999"/>
            <a:ext cx="2807368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Autonomy</a:t>
            </a:r>
          </a:p>
          <a:p>
            <a:r>
              <a:rPr lang="en-US" sz="2000" dirty="0" smtClean="0"/>
              <a:t>- Choice of contents</a:t>
            </a:r>
          </a:p>
          <a:p>
            <a:r>
              <a:rPr lang="en-US" sz="2000" dirty="0" smtClean="0"/>
              <a:t>- Personal learning</a:t>
            </a:r>
          </a:p>
          <a:p>
            <a:r>
              <a:rPr lang="en-US" sz="2000" dirty="0" smtClean="0"/>
              <a:t>- No curriculum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29389" y="3886199"/>
            <a:ext cx="3125905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Diversity</a:t>
            </a:r>
          </a:p>
          <a:p>
            <a:r>
              <a:rPr lang="en-US" sz="2000" dirty="0" smtClean="0"/>
              <a:t>- Multiple tools</a:t>
            </a:r>
          </a:p>
          <a:p>
            <a:r>
              <a:rPr lang="en-US" sz="2000" dirty="0" smtClean="0"/>
              <a:t>- Individual perspective</a:t>
            </a:r>
          </a:p>
          <a:p>
            <a:r>
              <a:rPr lang="en-US" sz="2000" dirty="0" smtClean="0"/>
              <a:t>- Varied content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724399" y="1828800"/>
            <a:ext cx="2735179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Openness</a:t>
            </a:r>
          </a:p>
          <a:p>
            <a:r>
              <a:rPr lang="en-US" sz="2000" dirty="0" smtClean="0"/>
              <a:t>- Open access</a:t>
            </a:r>
          </a:p>
          <a:p>
            <a:r>
              <a:rPr lang="en-US" sz="2000" dirty="0" smtClean="0"/>
              <a:t>- Open content</a:t>
            </a:r>
          </a:p>
          <a:p>
            <a:r>
              <a:rPr lang="en-US" sz="2000" dirty="0" smtClean="0"/>
              <a:t>- Open activities</a:t>
            </a:r>
          </a:p>
          <a:p>
            <a:r>
              <a:rPr lang="en-US" sz="2000" dirty="0" smtClean="0"/>
              <a:t>- Open assessment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267200" y="4343400"/>
            <a:ext cx="3950368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Interactivity</a:t>
            </a:r>
          </a:p>
          <a:p>
            <a:r>
              <a:rPr lang="en-US" sz="2000" dirty="0" smtClean="0"/>
              <a:t>- Encourage communication</a:t>
            </a:r>
          </a:p>
          <a:p>
            <a:r>
              <a:rPr lang="en-US" sz="2000" dirty="0" smtClean="0"/>
              <a:t>- Cooperative learning</a:t>
            </a:r>
          </a:p>
          <a:p>
            <a:r>
              <a:rPr lang="en-US" sz="2000" dirty="0" smtClean="0"/>
              <a:t>- Emergent knowledge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8044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</a:t>
            </a:r>
            <a:r>
              <a:rPr lang="en-US" dirty="0"/>
              <a:t>L</a:t>
            </a:r>
            <a:r>
              <a:rPr lang="en-US" dirty="0" smtClean="0"/>
              <a:t>earning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rcRect l="1897" r="1897"/>
          <a:stretch>
            <a:fillRect/>
          </a:stretch>
        </p:blipFill>
        <p:spPr>
          <a:xfrm>
            <a:off x="731520" y="1580950"/>
            <a:ext cx="7955280" cy="4069080"/>
          </a:xfrm>
        </p:spPr>
      </p:pic>
      <p:sp>
        <p:nvSpPr>
          <p:cNvPr id="5" name="Rectangle 4"/>
          <p:cNvSpPr/>
          <p:nvPr/>
        </p:nvSpPr>
        <p:spPr>
          <a:xfrm>
            <a:off x="276330" y="58202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>
                <a:hlinkClick r:id="rId4"/>
              </a:rPr>
              <a:t>http://dmlcentral.net/blog/howard-rheingold/diy-u-interview-anya-</a:t>
            </a:r>
            <a:r>
              <a:rPr lang="tr-TR" dirty="0" smtClean="0">
                <a:hlinkClick r:id="rId4"/>
              </a:rPr>
              <a:t>kamenetz</a:t>
            </a:r>
            <a:r>
              <a:rPr lang="tr-TR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09160" y="5820276"/>
            <a:ext cx="3541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hlinkClick r:id="rId5"/>
              </a:rPr>
              <a:t>http://www.downes.ca/post/58150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93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Student’s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miley Face 3"/>
          <p:cNvSpPr/>
          <p:nvPr/>
        </p:nvSpPr>
        <p:spPr>
          <a:xfrm>
            <a:off x="3962400" y="3352800"/>
            <a:ext cx="914400" cy="914400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0" y="2514600"/>
            <a:ext cx="609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Site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miley Face 6"/>
          <p:cNvSpPr/>
          <p:nvPr/>
        </p:nvSpPr>
        <p:spPr>
          <a:xfrm>
            <a:off x="1981200" y="3276600"/>
            <a:ext cx="513472" cy="515921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iley Face 7"/>
          <p:cNvSpPr/>
          <p:nvPr/>
        </p:nvSpPr>
        <p:spPr>
          <a:xfrm>
            <a:off x="1981200" y="4648200"/>
            <a:ext cx="513472" cy="515921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miley Face 8"/>
          <p:cNvSpPr/>
          <p:nvPr/>
        </p:nvSpPr>
        <p:spPr>
          <a:xfrm>
            <a:off x="3006467" y="2323073"/>
            <a:ext cx="513472" cy="515921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iley Face 9"/>
          <p:cNvSpPr/>
          <p:nvPr/>
        </p:nvSpPr>
        <p:spPr>
          <a:xfrm>
            <a:off x="3276600" y="5257800"/>
            <a:ext cx="513472" cy="515921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iley Face 10"/>
          <p:cNvSpPr/>
          <p:nvPr/>
        </p:nvSpPr>
        <p:spPr>
          <a:xfrm>
            <a:off x="5368834" y="5151057"/>
            <a:ext cx="513472" cy="515921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iley Face 11"/>
          <p:cNvSpPr/>
          <p:nvPr/>
        </p:nvSpPr>
        <p:spPr>
          <a:xfrm>
            <a:off x="5847472" y="3664129"/>
            <a:ext cx="513472" cy="515921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3519939" y="2838994"/>
            <a:ext cx="442461" cy="4376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876800" y="29718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067300" y="3922089"/>
            <a:ext cx="5715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724400" y="4343400"/>
            <a:ext cx="644434" cy="8076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741169" y="4419600"/>
            <a:ext cx="297431" cy="7314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590800" y="4038600"/>
            <a:ext cx="1199272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2667000" y="3534560"/>
            <a:ext cx="1123072" cy="1295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629400" y="3922089"/>
            <a:ext cx="685800" cy="116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324600" y="2514600"/>
            <a:ext cx="838200" cy="664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943600" y="1905000"/>
            <a:ext cx="533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104208" y="5562600"/>
            <a:ext cx="753792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1219200" y="5257800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1066800" y="4876800"/>
            <a:ext cx="685800" cy="29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1219200" y="3276600"/>
            <a:ext cx="609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51" y="37719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43" y="2859677"/>
            <a:ext cx="583474" cy="58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111" y="2438400"/>
            <a:ext cx="54365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253" y="5515759"/>
            <a:ext cx="532965" cy="522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43" y="4724399"/>
            <a:ext cx="408312" cy="439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1600200"/>
            <a:ext cx="482600" cy="519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" y="5535913"/>
            <a:ext cx="4826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723042" y="61722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range of different resources and services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760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284" y="764373"/>
            <a:ext cx="7298356" cy="1293028"/>
          </a:xfrm>
        </p:spPr>
        <p:txBody>
          <a:bodyPr/>
          <a:lstStyle/>
          <a:p>
            <a:r>
              <a:rPr lang="en-CA" dirty="0" smtClean="0"/>
              <a:t>LPSS core technologies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39" y="2057402"/>
            <a:ext cx="7834039" cy="42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4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Learning and Performance Support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http://4.bp.blogspot.com/-m0gHLaUJnFU/Up9F3PFhxpI/AAAAAAAAIEQ/Tj8wt2mQ89w/s1600/LP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" y="2194560"/>
            <a:ext cx="7965997" cy="297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3295" y="5527306"/>
            <a:ext cx="76881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hlinkClick r:id="rId3"/>
              </a:rPr>
              <a:t>http://</a:t>
            </a:r>
            <a:r>
              <a:rPr lang="en-CA" dirty="0" smtClean="0">
                <a:hlinkClick r:id="rId3"/>
              </a:rPr>
              <a:t>halfanhour.blogspot.com.es/2013/12/learning-and-performance-support-systems.html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493295" y="6342698"/>
            <a:ext cx="85664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hlinkClick r:id="rId4"/>
              </a:rPr>
              <a:t>http://</a:t>
            </a:r>
            <a:r>
              <a:rPr lang="en-CA" dirty="0" smtClean="0">
                <a:hlinkClick r:id="rId4"/>
              </a:rPr>
              <a:t>www.nrc-cnrc.gc.ca/eng/solutions/collaborative/lpss.html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1920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 be is to ‘know’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Where ‘knowing’ is in the sense of ‘recognizing’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31" y="2766989"/>
            <a:ext cx="5666875" cy="363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1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 be ‘one’ is to be </a:t>
            </a:r>
            <a:r>
              <a:rPr lang="en-CA" i="1" dirty="0" smtClean="0"/>
              <a:t>you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6968" y="2194560"/>
            <a:ext cx="5132672" cy="4069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 smtClean="0"/>
              <a:t>The emphasis on the MOOC has always been on the ‘massive’ – but what makes the MOOC special is that for each person taking a MOOC, it is essentially the work of the one. Yourself.</a:t>
            </a:r>
            <a:endParaRPr lang="en-CA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12" y="2194559"/>
            <a:ext cx="2868814" cy="426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5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833" y="746363"/>
            <a:ext cx="6350000" cy="4762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3833" y="5508863"/>
            <a:ext cx="553869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hlinkClick r:id="rId4"/>
              </a:rPr>
              <a:t>http://www.downes.ca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2916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36" y="1967949"/>
            <a:ext cx="2863630" cy="43385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In the traditional course, we just throw content at people, and hope it sticks.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5577840" y="3451443"/>
            <a:ext cx="1371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Traditional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Course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Website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miley Face 4"/>
          <p:cNvSpPr/>
          <p:nvPr/>
        </p:nvSpPr>
        <p:spPr>
          <a:xfrm>
            <a:off x="7940040" y="3375243"/>
            <a:ext cx="609600" cy="533400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miley Face 5"/>
          <p:cNvSpPr/>
          <p:nvPr/>
        </p:nvSpPr>
        <p:spPr>
          <a:xfrm>
            <a:off x="7750629" y="4365843"/>
            <a:ext cx="609600" cy="533400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iley Face 6"/>
          <p:cNvSpPr/>
          <p:nvPr/>
        </p:nvSpPr>
        <p:spPr>
          <a:xfrm>
            <a:off x="7482840" y="2308443"/>
            <a:ext cx="609600" cy="533400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iley Face 7"/>
          <p:cNvSpPr/>
          <p:nvPr/>
        </p:nvSpPr>
        <p:spPr>
          <a:xfrm>
            <a:off x="6644640" y="4899243"/>
            <a:ext cx="609600" cy="533400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iley Face 8"/>
          <p:cNvSpPr/>
          <p:nvPr/>
        </p:nvSpPr>
        <p:spPr>
          <a:xfrm>
            <a:off x="5196840" y="4823043"/>
            <a:ext cx="609600" cy="533400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iley Face 9"/>
          <p:cNvSpPr/>
          <p:nvPr/>
        </p:nvSpPr>
        <p:spPr>
          <a:xfrm>
            <a:off x="3977640" y="3870543"/>
            <a:ext cx="609600" cy="533400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iley Face 10"/>
          <p:cNvSpPr/>
          <p:nvPr/>
        </p:nvSpPr>
        <p:spPr>
          <a:xfrm>
            <a:off x="4295503" y="2765643"/>
            <a:ext cx="609600" cy="533400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iley Face 12"/>
          <p:cNvSpPr/>
          <p:nvPr/>
        </p:nvSpPr>
        <p:spPr>
          <a:xfrm>
            <a:off x="5730240" y="2308443"/>
            <a:ext cx="609600" cy="533400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101840" y="2994243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101840" y="3680043"/>
            <a:ext cx="648789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7101840" y="4213443"/>
            <a:ext cx="533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6568440" y="4289643"/>
            <a:ext cx="228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035040" y="2918043"/>
            <a:ext cx="76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968240" y="3299043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739640" y="3984843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654040" y="4289643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99802" y="5683685"/>
            <a:ext cx="8303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Most online courses are based on content-based websites (even Coursera, </a:t>
            </a:r>
            <a:r>
              <a:rPr lang="en-US" sz="2400" dirty="0"/>
              <a:t>K</a:t>
            </a:r>
            <a:r>
              <a:rPr lang="en-US" sz="2400" dirty="0" smtClean="0"/>
              <a:t>lan and </a:t>
            </a:r>
            <a:r>
              <a:rPr lang="en-US" sz="2400" dirty="0" err="1" smtClean="0"/>
              <a:t>Udemy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206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Is being ‘one’ being the same?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It is as though we felt everyone must have exactly the same content-knowledge to be a person, a </a:t>
            </a:r>
            <a:r>
              <a:rPr lang="en-CA" dirty="0" err="1" smtClean="0"/>
              <a:t>Valencian</a:t>
            </a:r>
            <a:r>
              <a:rPr lang="en-CA" dirty="0" smtClean="0"/>
              <a:t>, a doctor. But we know that’s not true.(*)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745958" y="6263640"/>
            <a:ext cx="7652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(*) This is an empirical proposition you can test for yourself.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58" y="3316606"/>
            <a:ext cx="743902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6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505" y="764373"/>
            <a:ext cx="7315200" cy="1293028"/>
          </a:xfrm>
        </p:spPr>
        <p:txBody>
          <a:bodyPr/>
          <a:lstStyle/>
          <a:p>
            <a:r>
              <a:rPr lang="en-CA" dirty="0" smtClean="0"/>
              <a:t>The MOOC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8094" y="2169511"/>
            <a:ext cx="4443663" cy="3018286"/>
          </a:xfrm>
        </p:spPr>
        <p:txBody>
          <a:bodyPr>
            <a:normAutofit fontScale="85000" lnSpcReduction="10000"/>
          </a:bodyPr>
          <a:lstStyle/>
          <a:p>
            <a:r>
              <a:rPr lang="en-CA" sz="3200" dirty="0">
                <a:solidFill>
                  <a:schemeClr val="accent2">
                    <a:lumMod val="75000"/>
                  </a:schemeClr>
                </a:solidFill>
              </a:rPr>
              <a:t>Massive</a:t>
            </a:r>
            <a:r>
              <a:rPr lang="en-CA" sz="3200" dirty="0"/>
              <a:t> – by design</a:t>
            </a:r>
          </a:p>
          <a:p>
            <a:r>
              <a:rPr lang="en-CA" sz="3200" dirty="0">
                <a:solidFill>
                  <a:schemeClr val="accent1">
                    <a:lumMod val="75000"/>
                  </a:schemeClr>
                </a:solidFill>
              </a:rPr>
              <a:t>Open</a:t>
            </a:r>
            <a:r>
              <a:rPr lang="en-CA" sz="3200" dirty="0"/>
              <a:t> – gratis and </a:t>
            </a:r>
            <a:r>
              <a:rPr lang="en-CA" sz="3200" dirty="0" err="1"/>
              <a:t>libre</a:t>
            </a:r>
            <a:endParaRPr lang="en-CA" sz="3200" dirty="0"/>
          </a:p>
          <a:p>
            <a:r>
              <a:rPr lang="en-CA" sz="3200" dirty="0">
                <a:solidFill>
                  <a:schemeClr val="accent3">
                    <a:lumMod val="50000"/>
                  </a:schemeClr>
                </a:solidFill>
              </a:rPr>
              <a:t>Online </a:t>
            </a:r>
            <a:r>
              <a:rPr lang="en-CA" sz="3200" dirty="0"/>
              <a:t>– not blended, not wrapped</a:t>
            </a:r>
          </a:p>
          <a:p>
            <a:r>
              <a:rPr lang="en-CA" sz="3200" dirty="0">
                <a:solidFill>
                  <a:srgbClr val="00B0F0"/>
                </a:solidFill>
              </a:rPr>
              <a:t>Courses </a:t>
            </a:r>
            <a:r>
              <a:rPr lang="en-CA" sz="3200" dirty="0"/>
              <a:t>– not communities, websites, video collections, </a:t>
            </a:r>
            <a:r>
              <a:rPr lang="en-CA" sz="3200" dirty="0" err="1"/>
              <a:t>etc</a:t>
            </a:r>
            <a:endParaRPr lang="en-CA" sz="3200" dirty="0"/>
          </a:p>
          <a:p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16" y="1973178"/>
            <a:ext cx="3707558" cy="341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7516" y="5850296"/>
            <a:ext cx="76020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 smtClean="0"/>
              <a:t>Image: Gordon </a:t>
            </a:r>
            <a:r>
              <a:rPr lang="en-CA" sz="1200" dirty="0"/>
              <a:t>Lockhart</a:t>
            </a:r>
            <a:br>
              <a:rPr lang="en-CA" sz="1200" dirty="0"/>
            </a:br>
            <a:r>
              <a:rPr lang="en-CA" sz="1200" u="sng" dirty="0">
                <a:hlinkClick r:id="rId3"/>
              </a:rPr>
              <a:t>http://gbl55.wordpress.com/2011/03/08/cck11-man-this-mooc-is-something-else/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815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Massive Open Online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10743" y="3682637"/>
            <a:ext cx="609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Site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miley Face 4"/>
          <p:cNvSpPr/>
          <p:nvPr/>
        </p:nvSpPr>
        <p:spPr>
          <a:xfrm>
            <a:off x="6324600" y="3352800"/>
            <a:ext cx="609600" cy="533400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miley Face 5"/>
          <p:cNvSpPr/>
          <p:nvPr/>
        </p:nvSpPr>
        <p:spPr>
          <a:xfrm>
            <a:off x="6135189" y="4343400"/>
            <a:ext cx="609600" cy="533400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iley Face 6"/>
          <p:cNvSpPr/>
          <p:nvPr/>
        </p:nvSpPr>
        <p:spPr>
          <a:xfrm>
            <a:off x="5867400" y="2286000"/>
            <a:ext cx="609600" cy="533400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iley Face 7"/>
          <p:cNvSpPr/>
          <p:nvPr/>
        </p:nvSpPr>
        <p:spPr>
          <a:xfrm>
            <a:off x="5029200" y="4876800"/>
            <a:ext cx="609600" cy="533400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iley Face 8"/>
          <p:cNvSpPr/>
          <p:nvPr/>
        </p:nvSpPr>
        <p:spPr>
          <a:xfrm>
            <a:off x="3581400" y="4800600"/>
            <a:ext cx="609600" cy="533400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iley Face 9"/>
          <p:cNvSpPr/>
          <p:nvPr/>
        </p:nvSpPr>
        <p:spPr>
          <a:xfrm>
            <a:off x="2362200" y="3848100"/>
            <a:ext cx="609600" cy="533400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iley Face 10"/>
          <p:cNvSpPr/>
          <p:nvPr/>
        </p:nvSpPr>
        <p:spPr>
          <a:xfrm>
            <a:off x="2680063" y="2743200"/>
            <a:ext cx="609600" cy="533400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iley Face 12"/>
          <p:cNvSpPr/>
          <p:nvPr/>
        </p:nvSpPr>
        <p:spPr>
          <a:xfrm>
            <a:off x="4114800" y="2286000"/>
            <a:ext cx="609600" cy="533400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067300" y="2971800"/>
            <a:ext cx="8001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067300" y="3657600"/>
            <a:ext cx="1067890" cy="177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5181600" y="4038600"/>
            <a:ext cx="838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4953000" y="4267200"/>
            <a:ext cx="228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419600" y="2895600"/>
            <a:ext cx="152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352800" y="3276600"/>
            <a:ext cx="762000" cy="34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124200" y="3962400"/>
            <a:ext cx="914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4038600" y="42672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429000" y="3124200"/>
            <a:ext cx="2819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124200" y="2743200"/>
            <a:ext cx="26670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3352800" y="2667000"/>
            <a:ext cx="685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5467350" y="3048000"/>
            <a:ext cx="55245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4310743" y="3835037"/>
            <a:ext cx="1937657" cy="1041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971800" y="2819400"/>
            <a:ext cx="1219200" cy="1015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6096000" y="3009900"/>
            <a:ext cx="152400" cy="1257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6324600" y="2895600"/>
            <a:ext cx="228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4838700" y="2552700"/>
            <a:ext cx="8763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2743200" y="3352800"/>
            <a:ext cx="76200" cy="3935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3124200" y="3448050"/>
            <a:ext cx="609600" cy="1276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4457700" y="5143500"/>
            <a:ext cx="46264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3124200" y="4267200"/>
            <a:ext cx="2819400" cy="34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895600" y="4381500"/>
            <a:ext cx="609600" cy="495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5791200" y="4876800"/>
            <a:ext cx="343989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62000" y="5714999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MOOC is a Web, not a Website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638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CCK08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04" y="802572"/>
            <a:ext cx="5238583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581" y="2186508"/>
            <a:ext cx="4680520" cy="355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46058" y="5817684"/>
            <a:ext cx="5958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>
                <a:hlinkClick r:id="rId5"/>
              </a:rPr>
              <a:t>http://connect.downes.ca/cgi-bin/archive.cgi?page=thedaily.htm</a:t>
            </a:r>
            <a:r>
              <a:rPr lang="en-CA" sz="1600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49908" y="4525022"/>
            <a:ext cx="3043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>
                <a:hlinkClick r:id="rId6"/>
              </a:rPr>
              <a:t>http://wwwapps.cc.umanitoba.ca/moodle/course/view.php?id=20</a:t>
            </a:r>
            <a:r>
              <a:rPr lang="en-CA" sz="160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15129" y="5356019"/>
            <a:ext cx="2185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/>
              <a:t>2300 </a:t>
            </a:r>
            <a:r>
              <a:rPr lang="fr-FR" sz="2400" dirty="0" err="1"/>
              <a:t>students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981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69" y="1423929"/>
            <a:ext cx="4359400" cy="2682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48880"/>
            <a:ext cx="5186468" cy="3075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097594" y="5558338"/>
            <a:ext cx="1568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2800 </a:t>
            </a:r>
            <a:r>
              <a:rPr lang="fr-FR" dirty="0" err="1" smtClean="0"/>
              <a:t>students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2456" y="4149080"/>
            <a:ext cx="1568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1800 </a:t>
            </a:r>
            <a:r>
              <a:rPr lang="fr-FR" dirty="0" err="1" smtClean="0"/>
              <a:t>students</a:t>
            </a:r>
            <a:endParaRPr lang="en-US" dirty="0"/>
          </a:p>
        </p:txBody>
      </p:sp>
      <p:pic>
        <p:nvPicPr>
          <p:cNvPr id="1029" name="Picture 5" descr="http://etcjournal.files.wordpress.com/2012/10/cfhe12.jpg?w=300&amp;h=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92" y="5104829"/>
            <a:ext cx="28575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83110" y="5830277"/>
            <a:ext cx="1568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3000 </a:t>
            </a:r>
            <a:r>
              <a:rPr lang="fr-FR" dirty="0" err="1" smtClean="0"/>
              <a:t>students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8492" y="6093315"/>
            <a:ext cx="17111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5"/>
              </a:rPr>
              <a:t>http://edfuture.net</a:t>
            </a:r>
            <a:r>
              <a:rPr lang="en-US" sz="1400" dirty="0" smtClean="0">
                <a:hlinkClick r:id="rId5"/>
              </a:rPr>
              <a:t>/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6588224" y="5927670"/>
            <a:ext cx="19647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6"/>
              </a:rPr>
              <a:t>http</a:t>
            </a:r>
            <a:r>
              <a:rPr lang="en-US" sz="1400" dirty="0" smtClean="0">
                <a:hlinkClick r:id="rId6"/>
              </a:rPr>
              <a:t>://change.mooc.ca/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385069" y="4420492"/>
            <a:ext cx="21884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7"/>
              </a:rPr>
              <a:t>http</a:t>
            </a:r>
            <a:r>
              <a:rPr lang="en-US" sz="1400" dirty="0" smtClean="0">
                <a:hlinkClick r:id="rId7"/>
              </a:rPr>
              <a:t>://connect.downes.ca/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335505" y="764373"/>
            <a:ext cx="73152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Other Courses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6631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Currently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73" y="1941695"/>
            <a:ext cx="8325853" cy="35115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9072" y="5835316"/>
            <a:ext cx="3368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MOOC REL 2014</a:t>
            </a:r>
          </a:p>
          <a:p>
            <a:r>
              <a:rPr lang="en-CA" dirty="0" smtClean="0">
                <a:hlinkClick r:id="rId3"/>
              </a:rPr>
              <a:t>http://rel2014.mooc.ca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4671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TC104033937[[fn=Vapor Trail]]</Template>
  <TotalTime>1306</TotalTime>
  <Words>885</Words>
  <Application>Microsoft Office PowerPoint</Application>
  <PresentationFormat>On-screen Show (4:3)</PresentationFormat>
  <Paragraphs>137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Vapor Trail</vt:lpstr>
      <vt:lpstr>The MOOC of One</vt:lpstr>
      <vt:lpstr>What is it to be ‘one’?</vt:lpstr>
      <vt:lpstr>Traditional Course</vt:lpstr>
      <vt:lpstr>Is being ‘one’ being the same?</vt:lpstr>
      <vt:lpstr>The MOOC</vt:lpstr>
      <vt:lpstr>Massive Open Online Course</vt:lpstr>
      <vt:lpstr>CCK08</vt:lpstr>
      <vt:lpstr>  </vt:lpstr>
      <vt:lpstr>Currently</vt:lpstr>
      <vt:lpstr>Complaints, Complaints</vt:lpstr>
      <vt:lpstr>Connectivist MOOCs</vt:lpstr>
      <vt:lpstr>What about process?</vt:lpstr>
      <vt:lpstr>Having a ‘feel’ for it</vt:lpstr>
      <vt:lpstr>Creating the experience</vt:lpstr>
      <vt:lpstr>Underlying MOOC Support</vt:lpstr>
      <vt:lpstr>Course Provider Perspective</vt:lpstr>
      <vt:lpstr>The fleetingness of feeling?</vt:lpstr>
      <vt:lpstr>The semiotic approach</vt:lpstr>
      <vt:lpstr>Take away the homunculus</vt:lpstr>
      <vt:lpstr>Self-Organizing networks</vt:lpstr>
      <vt:lpstr>Design Principles</vt:lpstr>
      <vt:lpstr>Personal Learning</vt:lpstr>
      <vt:lpstr>The Student’s Perspective</vt:lpstr>
      <vt:lpstr>LPSS core technologies</vt:lpstr>
      <vt:lpstr>Learning and Performance Support</vt:lpstr>
      <vt:lpstr>To be is to ‘know’</vt:lpstr>
      <vt:lpstr>To be ‘one’ is to be you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MOOC of One</dc:title>
  <dc:creator>Stephen Downes</dc:creator>
  <cp:lastModifiedBy>Stephen Downes</cp:lastModifiedBy>
  <cp:revision>18</cp:revision>
  <dcterms:created xsi:type="dcterms:W3CDTF">2014-03-09T18:23:00Z</dcterms:created>
  <dcterms:modified xsi:type="dcterms:W3CDTF">2014-04-20T18:28:31Z</dcterms:modified>
</cp:coreProperties>
</file>